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0" name="Shape 16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">
    <p:bg>
      <p:bgPr>
        <a:solidFill>
          <a:schemeClr val="accent1">
            <a:hueOff val="114395"/>
            <a:lumOff val="-2497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3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4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9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7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8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5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53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5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5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4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5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">
    <p:bg>
      <p:bgPr>
        <a:solidFill>
          <a:schemeClr val="accent1">
            <a:hueOff val="114395"/>
            <a:lumOff val="-2497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3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90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1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The University of Texas at San Antonio    |     Department of Computer Science      |       CS-CURE"/>
          <p:cNvSpPr txBox="1"/>
          <p:nvPr/>
        </p:nvSpPr>
        <p:spPr>
          <a:xfrm>
            <a:off x="115431" y="13214655"/>
            <a:ext cx="23300945" cy="47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>
                <a:solidFill>
                  <a:srgbClr val="929292"/>
                </a:solidFill>
              </a:defRPr>
            </a:lvl1pPr>
          </a:lstStyle>
          <a:p>
            <a:pPr/>
            <a:r>
              <a:t>The University of Texas at San Antonio    |     Department of Computer Science      |       CS-CURE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23679127" y="13264211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cvpr.thecvf.com/Conferences/2024/ReviewerGuidelines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cvpr.thecvf.com/Conferences/2024/ReviewerGuidelines" TargetMode="Externa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OpenReview.net" TargetMode="Externa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hyperlink" Target="https://cvpr.thecvf.com/Conferences/2024/ReviewerGuidelines" TargetMode="Externa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cvpr.thecvf.com/Conferences/2024/ReviewerGuidelines" TargetMode="Externa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6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7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shitmyreviewerssay.tumblr.com/" TargetMode="External"/><Relationship Id="rId3" Type="http://schemas.openxmlformats.org/officeDocument/2006/relationships/image" Target="../media/image3.tif"/><Relationship Id="rId4" Type="http://schemas.openxmlformats.org/officeDocument/2006/relationships/image" Target="../media/image4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cvpr.thecvf.com/Conferences/2024/ReviewerGuidelines" TargetMode="External"/><Relationship Id="rId3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Amanda Fernandez, Ph.D…"/>
          <p:cNvSpPr txBox="1"/>
          <p:nvPr>
            <p:ph type="body" idx="21"/>
          </p:nvPr>
        </p:nvSpPr>
        <p:spPr>
          <a:xfrm>
            <a:off x="1206499" y="11839048"/>
            <a:ext cx="11119096" cy="138505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Amanda Fernandez, Ph.D</a:t>
            </a:r>
          </a:p>
          <a:p>
            <a:pPr>
              <a:defRPr b="0"/>
            </a:pPr>
            <a:r>
              <a:t>UTSA Department of Computer Science</a:t>
            </a:r>
          </a:p>
        </p:txBody>
      </p:sp>
      <p:sp>
        <p:nvSpPr>
          <p:cNvPr id="163" name="UTSA CS 4593: CS-CUR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12700" dist="63500" dir="18900000">
                    <a:srgbClr val="000000"/>
                  </a:outerShdw>
                </a:effectLst>
              </a:defRPr>
            </a:lvl1pPr>
          </a:lstStyle>
          <a:p>
            <a:pPr/>
            <a:r>
              <a:t>UTSA CS 4593: CS-CURE</a:t>
            </a:r>
          </a:p>
        </p:txBody>
      </p:sp>
      <p:sp>
        <p:nvSpPr>
          <p:cNvPr id="164" name="Course-based Undergraduate Research Experience in C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>
                    <a:hueOff val="-1247790"/>
                    <a:lumOff val="-12326"/>
                  </a:schemeClr>
                </a:solidFill>
                <a:effectLst>
                  <a:outerShdw sx="100000" sy="100000" kx="0" ky="0" algn="b" rotWithShape="0" blurRad="12700" dist="63500" dir="18900000">
                    <a:srgbClr val="000000"/>
                  </a:outerShdw>
                </a:effectLst>
              </a:defRPr>
            </a:lvl1pPr>
          </a:lstStyle>
          <a:p>
            <a:pPr/>
            <a:r>
              <a:t>Course-based Undergraduate Research Experience in CS</a:t>
            </a:r>
          </a:p>
        </p:txBody>
      </p:sp>
      <p:sp>
        <p:nvSpPr>
          <p:cNvPr id="165" name="Spring 2024"/>
          <p:cNvSpPr txBox="1"/>
          <p:nvPr/>
        </p:nvSpPr>
        <p:spPr>
          <a:xfrm>
            <a:off x="14675581" y="12490367"/>
            <a:ext cx="8501920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r" defTabSz="825500">
              <a:lnSpc>
                <a:spcPct val="100000"/>
              </a:lnSpc>
              <a:spcBef>
                <a:spcPts val="0"/>
              </a:spcBef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Spring 2024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he Peer Review Proc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Peer Review Process</a:t>
            </a:r>
          </a:p>
        </p:txBody>
      </p:sp>
      <p:sp>
        <p:nvSpPr>
          <p:cNvPr id="197" name="Paper registration…"/>
          <p:cNvSpPr txBox="1"/>
          <p:nvPr>
            <p:ph type="body" idx="1"/>
          </p:nvPr>
        </p:nvSpPr>
        <p:spPr>
          <a:xfrm>
            <a:off x="1206500" y="3747191"/>
            <a:ext cx="21971000" cy="8757325"/>
          </a:xfrm>
          <a:prstGeom prst="rect">
            <a:avLst/>
          </a:prstGeom>
        </p:spPr>
        <p:txBody>
          <a:bodyPr/>
          <a:lstStyle/>
          <a:p>
            <a:pPr marL="826769" indent="-826769" algn="just" defTabSz="2267655">
              <a:spcBef>
                <a:spcPts val="4100"/>
              </a:spcBef>
              <a:buSzPct val="100000"/>
              <a:buAutoNum type="arabicPeriod" startAt="1"/>
              <a:defRPr sz="4464"/>
            </a:pPr>
            <a:r>
              <a:t>Paper registration</a:t>
            </a:r>
          </a:p>
          <a:p>
            <a:pPr marL="826769" indent="-826769" algn="just" defTabSz="2267655">
              <a:spcBef>
                <a:spcPts val="4100"/>
              </a:spcBef>
              <a:buSzPct val="100000"/>
              <a:buAutoNum type="arabicPeriod" startAt="1"/>
              <a:defRPr sz="4464"/>
            </a:pPr>
            <a:r>
              <a:t>Paper submission</a:t>
            </a:r>
          </a:p>
          <a:p>
            <a:pPr marL="826769" indent="-826769" algn="just" defTabSz="2267655">
              <a:spcBef>
                <a:spcPts val="4100"/>
              </a:spcBef>
              <a:buSzPct val="100000"/>
              <a:buAutoNum type="arabicPeriod" startAt="1"/>
              <a:defRPr sz="4464"/>
            </a:pPr>
            <a:r>
              <a:t>Assignments (AC &amp; reviewers)</a:t>
            </a:r>
          </a:p>
          <a:p>
            <a:pPr marL="826769" indent="-826769" algn="just" defTabSz="2267655">
              <a:spcBef>
                <a:spcPts val="4100"/>
              </a:spcBef>
              <a:buSzPct val="100000"/>
              <a:buAutoNum type="arabicPeriod" startAt="1"/>
              <a:defRPr sz="4464"/>
            </a:pPr>
            <a:r>
              <a:t>Initial reviews</a:t>
            </a:r>
          </a:p>
          <a:p>
            <a:pPr marL="826769" indent="-826769" algn="just" defTabSz="2267655">
              <a:spcBef>
                <a:spcPts val="4100"/>
              </a:spcBef>
              <a:buSzPct val="100000"/>
              <a:buAutoNum type="arabicPeriod" startAt="1"/>
              <a:defRPr sz="4464"/>
            </a:pPr>
            <a:r>
              <a:t>Rebuttals</a:t>
            </a:r>
          </a:p>
          <a:p>
            <a:pPr marL="826769" indent="-826769" algn="just" defTabSz="2267655">
              <a:spcBef>
                <a:spcPts val="4100"/>
              </a:spcBef>
              <a:buSzPct val="100000"/>
              <a:buAutoNum type="arabicPeriod" startAt="1"/>
              <a:defRPr sz="4464"/>
            </a:pPr>
            <a:r>
              <a:t>Discussion</a:t>
            </a:r>
          </a:p>
          <a:p>
            <a:pPr marL="826769" indent="-826769" algn="just" defTabSz="2267655">
              <a:spcBef>
                <a:spcPts val="4100"/>
              </a:spcBef>
              <a:buSzPct val="100000"/>
              <a:buAutoNum type="arabicPeriod" startAt="1"/>
              <a:defRPr sz="4464"/>
            </a:pPr>
            <a:r>
              <a:t>Final Reviews</a:t>
            </a:r>
          </a:p>
          <a:p>
            <a:pPr marL="826769" indent="-826769" algn="just" defTabSz="2267655">
              <a:spcBef>
                <a:spcPts val="4100"/>
              </a:spcBef>
              <a:buSzPct val="100000"/>
              <a:buAutoNum type="arabicPeriod" startAt="1"/>
              <a:defRPr sz="4464"/>
            </a:pPr>
            <a:r>
              <a:t>Final decisions &amp; notifications</a:t>
            </a:r>
          </a:p>
        </p:txBody>
      </p:sp>
      <p:sp>
        <p:nvSpPr>
          <p:cNvPr id="1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ypes of Review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Types of Reviews</a:t>
            </a:r>
          </a:p>
        </p:txBody>
      </p:sp>
      <p:sp>
        <p:nvSpPr>
          <p:cNvPr id="201" name="Peer Review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/>
            </a:lvl1pPr>
          </a:lstStyle>
          <a:p>
            <a:pPr/>
            <a:r>
              <a:t>Peer Review</a:t>
            </a:r>
          </a:p>
        </p:txBody>
      </p:sp>
      <p:sp>
        <p:nvSpPr>
          <p:cNvPr id="2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2679"/>
          <a:stretch>
            <a:fillRect/>
          </a:stretch>
        </p:blipFill>
        <p:spPr>
          <a:xfrm>
            <a:off x="11022641" y="472056"/>
            <a:ext cx="12696698" cy="12472611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Image source: Editage Insights"/>
          <p:cNvSpPr txBox="1"/>
          <p:nvPr/>
        </p:nvSpPr>
        <p:spPr>
          <a:xfrm>
            <a:off x="21046037" y="13313944"/>
            <a:ext cx="2211630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/>
            <a:r>
              <a:t>Image source: Editage Insights</a:t>
            </a:r>
          </a:p>
        </p:txBody>
      </p:sp>
      <p:sp>
        <p:nvSpPr>
          <p:cNvPr id="205" name="Volunteers who are experts in the community dedicate time to reviewing each year.…"/>
          <p:cNvSpPr txBox="1"/>
          <p:nvPr>
            <p:ph type="body" sz="half" idx="1"/>
          </p:nvPr>
        </p:nvSpPr>
        <p:spPr>
          <a:xfrm>
            <a:off x="1206500" y="4248504"/>
            <a:ext cx="9345883" cy="8256012"/>
          </a:xfrm>
          <a:prstGeom prst="rect">
            <a:avLst/>
          </a:prstGeom>
        </p:spPr>
        <p:txBody>
          <a:bodyPr/>
          <a:lstStyle/>
          <a:p>
            <a:pPr algn="just"/>
            <a:r>
              <a:rPr b="1"/>
              <a:t>Volunteers</a:t>
            </a:r>
            <a:r>
              <a:t> who are experts in the community dedicate time to reviewing each year.</a:t>
            </a:r>
          </a:p>
          <a:p>
            <a:pPr algn="just"/>
            <a:r>
              <a:t>Each paper receives </a:t>
            </a:r>
            <a:r>
              <a:rPr b="1"/>
              <a:t>3 to 6 </a:t>
            </a:r>
            <a:r>
              <a:t>peer reviews.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Ratings &amp; Sca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Ratings &amp; Scales</a:t>
            </a:r>
          </a:p>
        </p:txBody>
      </p:sp>
      <p:sp>
        <p:nvSpPr>
          <p:cNvPr id="208" name="Peer Review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/>
            </a:lvl1pPr>
          </a:lstStyle>
          <a:p>
            <a:pPr/>
            <a:r>
              <a:t>Peer Review</a:t>
            </a:r>
          </a:p>
        </p:txBody>
      </p:sp>
      <p:sp>
        <p:nvSpPr>
          <p:cNvPr id="2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0" name="Line"/>
          <p:cNvSpPr/>
          <p:nvPr/>
        </p:nvSpPr>
        <p:spPr>
          <a:xfrm>
            <a:off x="1713047" y="4719564"/>
            <a:ext cx="2110240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1" name="Strong reject"/>
          <p:cNvSpPr txBox="1"/>
          <p:nvPr/>
        </p:nvSpPr>
        <p:spPr>
          <a:xfrm>
            <a:off x="578581" y="5062412"/>
            <a:ext cx="2550516" cy="572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1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Strong reject</a:t>
            </a:r>
          </a:p>
        </p:txBody>
      </p:sp>
      <p:sp>
        <p:nvSpPr>
          <p:cNvPr id="212" name="Strong accept"/>
          <p:cNvSpPr txBox="1"/>
          <p:nvPr/>
        </p:nvSpPr>
        <p:spPr>
          <a:xfrm>
            <a:off x="21644531" y="5062412"/>
            <a:ext cx="2761540" cy="572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100">
                <a:solidFill>
                  <a:schemeClr val="accent3">
                    <a:hueOff val="914338"/>
                    <a:satOff val="31515"/>
                    <a:lumOff val="-30790"/>
                  </a:schemeClr>
                </a:solidFill>
              </a:defRPr>
            </a:lvl1pPr>
          </a:lstStyle>
          <a:p>
            <a:pPr/>
            <a:r>
              <a:t>Strong accept</a:t>
            </a:r>
          </a:p>
        </p:txBody>
      </p:sp>
      <p:sp>
        <p:nvSpPr>
          <p:cNvPr id="213" name="Borderline"/>
          <p:cNvSpPr txBox="1"/>
          <p:nvPr/>
        </p:nvSpPr>
        <p:spPr>
          <a:xfrm>
            <a:off x="10955577" y="5062412"/>
            <a:ext cx="2060360" cy="572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100"/>
            </a:lvl1pPr>
          </a:lstStyle>
          <a:p>
            <a:pPr/>
            <a:r>
              <a:t>Borderline</a:t>
            </a:r>
          </a:p>
        </p:txBody>
      </p:sp>
      <p:sp>
        <p:nvSpPr>
          <p:cNvPr id="214" name="Reject"/>
          <p:cNvSpPr txBox="1"/>
          <p:nvPr/>
        </p:nvSpPr>
        <p:spPr>
          <a:xfrm>
            <a:off x="4166434" y="5062412"/>
            <a:ext cx="1324534" cy="572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1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Reject</a:t>
            </a:r>
          </a:p>
        </p:txBody>
      </p:sp>
      <p:sp>
        <p:nvSpPr>
          <p:cNvPr id="215" name="Accept"/>
          <p:cNvSpPr txBox="1"/>
          <p:nvPr/>
        </p:nvSpPr>
        <p:spPr>
          <a:xfrm>
            <a:off x="18895389" y="5062412"/>
            <a:ext cx="1441070" cy="572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100">
                <a:solidFill>
                  <a:schemeClr val="accent3">
                    <a:hueOff val="914338"/>
                    <a:satOff val="31515"/>
                    <a:lumOff val="-30790"/>
                  </a:schemeClr>
                </a:solidFill>
              </a:defRPr>
            </a:lvl1pPr>
          </a:lstStyle>
          <a:p>
            <a:pPr/>
            <a:r>
              <a:t>Accept</a:t>
            </a:r>
          </a:p>
        </p:txBody>
      </p:sp>
      <p:sp>
        <p:nvSpPr>
          <p:cNvPr id="216" name="Weak Accept"/>
          <p:cNvSpPr txBox="1"/>
          <p:nvPr/>
        </p:nvSpPr>
        <p:spPr>
          <a:xfrm>
            <a:off x="14683509" y="5062412"/>
            <a:ext cx="2577682" cy="572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100">
                <a:solidFill>
                  <a:schemeClr val="accent3">
                    <a:hueOff val="914338"/>
                    <a:satOff val="31515"/>
                    <a:lumOff val="-30790"/>
                  </a:schemeClr>
                </a:solidFill>
              </a:defRPr>
            </a:lvl1pPr>
          </a:lstStyle>
          <a:p>
            <a:pPr/>
            <a:r>
              <a:t>Weak Accept</a:t>
            </a:r>
          </a:p>
        </p:txBody>
      </p:sp>
      <p:sp>
        <p:nvSpPr>
          <p:cNvPr id="217" name="Weak Reject"/>
          <p:cNvSpPr txBox="1"/>
          <p:nvPr/>
        </p:nvSpPr>
        <p:spPr>
          <a:xfrm>
            <a:off x="6925608" y="5062412"/>
            <a:ext cx="2461146" cy="572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1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Weak Reject</a:t>
            </a:r>
          </a:p>
        </p:txBody>
      </p:sp>
      <p:sp>
        <p:nvSpPr>
          <p:cNvPr id="218" name="Final decisions are often rated as above.…"/>
          <p:cNvSpPr txBox="1"/>
          <p:nvPr>
            <p:ph type="body" idx="1"/>
          </p:nvPr>
        </p:nvSpPr>
        <p:spPr>
          <a:xfrm>
            <a:off x="1206500" y="6635899"/>
            <a:ext cx="21971000" cy="6281193"/>
          </a:xfrm>
          <a:prstGeom prst="rect">
            <a:avLst/>
          </a:prstGeom>
        </p:spPr>
        <p:txBody>
          <a:bodyPr/>
          <a:lstStyle/>
          <a:p>
            <a:pPr algn="just">
              <a:defRPr b="1"/>
            </a:pPr>
            <a:r>
              <a:t>Final decisions </a:t>
            </a:r>
            <a:r>
              <a:rPr b="0"/>
              <a:t>are often rated as above.</a:t>
            </a:r>
            <a:endParaRPr b="0"/>
          </a:p>
          <a:p>
            <a:pPr algn="just">
              <a:defRPr b="1"/>
            </a:pPr>
            <a:r>
              <a:rPr b="0"/>
              <a:t>Reviewers typically also rate (e.g. from 1 to 5) the:</a:t>
            </a:r>
            <a:endParaRPr b="0"/>
          </a:p>
          <a:p>
            <a:pPr lvl="3" algn="just">
              <a:lnSpc>
                <a:spcPct val="50000"/>
              </a:lnSpc>
              <a:spcBef>
                <a:spcPts val="3100"/>
              </a:spcBef>
              <a:defRPr b="1"/>
            </a:pPr>
            <a:r>
              <a:rPr b="0"/>
              <a:t>Novelty</a:t>
            </a:r>
            <a:endParaRPr b="0"/>
          </a:p>
          <a:p>
            <a:pPr lvl="3" algn="just">
              <a:lnSpc>
                <a:spcPct val="50000"/>
              </a:lnSpc>
              <a:spcBef>
                <a:spcPts val="3100"/>
              </a:spcBef>
              <a:defRPr b="1"/>
            </a:pPr>
            <a:r>
              <a:rPr b="0"/>
              <a:t>Applicability to community interests</a:t>
            </a:r>
            <a:endParaRPr b="0"/>
          </a:p>
          <a:p>
            <a:pPr lvl="3" algn="just">
              <a:lnSpc>
                <a:spcPct val="50000"/>
              </a:lnSpc>
              <a:spcBef>
                <a:spcPts val="3100"/>
              </a:spcBef>
              <a:defRPr b="1"/>
            </a:pPr>
            <a:r>
              <a:rPr b="0"/>
              <a:t>Clarity of writing</a:t>
            </a:r>
            <a:endParaRPr b="0"/>
          </a:p>
          <a:p>
            <a:pPr lvl="3" algn="just">
              <a:lnSpc>
                <a:spcPct val="50000"/>
              </a:lnSpc>
              <a:spcBef>
                <a:spcPts val="3100"/>
              </a:spcBef>
              <a:defRPr b="1"/>
            </a:pPr>
            <a:r>
              <a:rPr b="0"/>
              <a:t>The reviewers’ own expertise in the field</a:t>
            </a:r>
          </a:p>
        </p:txBody>
      </p:sp>
      <p:sp>
        <p:nvSpPr>
          <p:cNvPr id="219" name="Circle"/>
          <p:cNvSpPr/>
          <p:nvPr/>
        </p:nvSpPr>
        <p:spPr>
          <a:xfrm>
            <a:off x="11798456" y="4532264"/>
            <a:ext cx="374600" cy="3746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0" name="Circle"/>
          <p:cNvSpPr/>
          <p:nvPr/>
        </p:nvSpPr>
        <p:spPr>
          <a:xfrm>
            <a:off x="15785050" y="4532264"/>
            <a:ext cx="374600" cy="3746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1" name="Circle"/>
          <p:cNvSpPr/>
          <p:nvPr/>
        </p:nvSpPr>
        <p:spPr>
          <a:xfrm>
            <a:off x="19428623" y="4532264"/>
            <a:ext cx="374600" cy="3746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2" name="Circle"/>
          <p:cNvSpPr/>
          <p:nvPr/>
        </p:nvSpPr>
        <p:spPr>
          <a:xfrm>
            <a:off x="22220226" y="4532264"/>
            <a:ext cx="374600" cy="3746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3" name="Circle"/>
          <p:cNvSpPr/>
          <p:nvPr/>
        </p:nvSpPr>
        <p:spPr>
          <a:xfrm>
            <a:off x="7968881" y="4532264"/>
            <a:ext cx="374600" cy="3746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4" name="Circle"/>
          <p:cNvSpPr/>
          <p:nvPr/>
        </p:nvSpPr>
        <p:spPr>
          <a:xfrm>
            <a:off x="4641401" y="4532264"/>
            <a:ext cx="374600" cy="3746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5" name="Circle"/>
          <p:cNvSpPr/>
          <p:nvPr/>
        </p:nvSpPr>
        <p:spPr>
          <a:xfrm>
            <a:off x="1873759" y="4532264"/>
            <a:ext cx="374600" cy="37460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Ethics for Reviewing Pap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Ethics for Reviewing Papers</a:t>
            </a:r>
          </a:p>
        </p:txBody>
      </p:sp>
      <p:sp>
        <p:nvSpPr>
          <p:cNvPr id="228" name="Peer Review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/>
            </a:lvl1pPr>
          </a:lstStyle>
          <a:p>
            <a:pPr/>
            <a:r>
              <a:t>Peer Review</a:t>
            </a:r>
          </a:p>
        </p:txBody>
      </p:sp>
      <p:sp>
        <p:nvSpPr>
          <p:cNvPr id="229" name="Respect anonymity in the review proces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889000" indent="-889000" algn="just">
              <a:buSzPct val="100000"/>
              <a:buAutoNum type="arabicPeriod" startAt="1"/>
            </a:pPr>
            <a:r>
              <a:t>Respect anonymity in the review process</a:t>
            </a:r>
          </a:p>
          <a:p>
            <a:pPr marL="889000" indent="-889000" algn="just">
              <a:buSzPct val="100000"/>
              <a:buAutoNum type="arabicPeriod" startAt="1"/>
            </a:pPr>
            <a:r>
              <a:t>Protect ideas</a:t>
            </a:r>
          </a:p>
          <a:p>
            <a:pPr marL="889000" indent="-889000" algn="just">
              <a:buSzPct val="100000"/>
              <a:buAutoNum type="arabicPeriod" startAt="1"/>
            </a:pPr>
            <a:r>
              <a:t>Avoid conflicts of interest</a:t>
            </a:r>
          </a:p>
          <a:p>
            <a:pPr marL="889000" indent="-889000" algn="just">
              <a:buSzPct val="100000"/>
              <a:buAutoNum type="arabicPeriod" startAt="1"/>
            </a:pPr>
            <a:r>
              <a:t>Be professional</a:t>
            </a:r>
          </a:p>
        </p:txBody>
      </p:sp>
      <p:sp>
        <p:nvSpPr>
          <p:cNvPr id="2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1" name="From “How to write a good review?”, CVPR workshop 2024"/>
          <p:cNvSpPr txBox="1"/>
          <p:nvPr/>
        </p:nvSpPr>
        <p:spPr>
          <a:xfrm>
            <a:off x="18061589" y="13301599"/>
            <a:ext cx="4849115" cy="29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From “How to write a good review?”, CVPR workshop 2024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Different Kinds of Evalu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Different Kinds of Evaluation</a:t>
            </a:r>
          </a:p>
        </p:txBody>
      </p:sp>
      <p:sp>
        <p:nvSpPr>
          <p:cNvPr id="234" name="Peer Review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/>
            </a:lvl1pPr>
          </a:lstStyle>
          <a:p>
            <a:pPr/>
            <a:r>
              <a:t>Peer Review</a:t>
            </a:r>
          </a:p>
        </p:txBody>
      </p:sp>
      <p:sp>
        <p:nvSpPr>
          <p:cNvPr id="235" name="Different types of papers should be evaluated differently!"/>
          <p:cNvSpPr txBox="1"/>
          <p:nvPr>
            <p:ph type="body" sz="quarter" idx="1"/>
          </p:nvPr>
        </p:nvSpPr>
        <p:spPr>
          <a:xfrm>
            <a:off x="1206500" y="4248504"/>
            <a:ext cx="21971000" cy="934780"/>
          </a:xfrm>
          <a:prstGeom prst="rect">
            <a:avLst/>
          </a:prstGeom>
        </p:spPr>
        <p:txBody>
          <a:bodyPr/>
          <a:lstStyle>
            <a:lvl1pPr marL="0" indent="0" algn="just">
              <a:buSzTx/>
              <a:buNone/>
            </a:lvl1pPr>
          </a:lstStyle>
          <a:p>
            <a:pPr/>
            <a:r>
              <a:t>Different types of papers should be evaluated differently!</a:t>
            </a:r>
          </a:p>
        </p:txBody>
      </p:sp>
      <p:sp>
        <p:nvSpPr>
          <p:cNvPr id="2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7" name="From “How to write a good review?”, CVPR workshop 2024"/>
          <p:cNvSpPr txBox="1"/>
          <p:nvPr/>
        </p:nvSpPr>
        <p:spPr>
          <a:xfrm>
            <a:off x="18061589" y="13301599"/>
            <a:ext cx="4849115" cy="29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From “How to write a good review?”, CVPR workshop 2024</a:t>
            </a:r>
          </a:p>
        </p:txBody>
      </p:sp>
      <p:graphicFrame>
        <p:nvGraphicFramePr>
          <p:cNvPr id="238" name="Table 1"/>
          <p:cNvGraphicFramePr/>
          <p:nvPr/>
        </p:nvGraphicFramePr>
        <p:xfrm>
          <a:off x="3876430" y="5885226"/>
          <a:ext cx="17876168" cy="664018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8931733"/>
                <a:gridCol w="8931733"/>
              </a:tblGrid>
              <a:tr h="1325497">
                <a:tc>
                  <a:txBody>
                    <a:bodyPr/>
                    <a:lstStyle/>
                    <a:p>
                      <a:pPr defTabSz="914400"/>
                      <a:r>
                        <a:rPr b="1" sz="3900"/>
                        <a:t>Paper Contribution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C6C6C"/>
                      </a:solidFill>
                      <a:miter lim="400000"/>
                    </a:lnL>
                    <a:lnT w="12700">
                      <a:solidFill>
                        <a:srgbClr val="6C6C6C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3900"/>
                        <a:t>Evaluation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  <a:lnT w="12700">
                      <a:solidFill>
                        <a:srgbClr val="6C6C6C"/>
                      </a:solidFill>
                      <a:miter lim="400000"/>
                    </a:lnT>
                  </a:tcPr>
                </a:tc>
              </a:tr>
              <a:tr h="1325497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Potentially transformative idea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C6C6C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Basic proof-of-concept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</a:tr>
              <a:tr h="1325497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Established problem, plausible idea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C6C6C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Benchmark results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</a:tr>
              <a:tr h="1325497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Weird, overly complex, implausible, and/or seemingly incremental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C6C6C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r>
                        <a:t>Extraordinary results</a:t>
                      </a:r>
                    </a:p>
                    <a:p>
                      <a:pPr defTabSz="914400">
                        <a:defRPr sz="3200"/>
                      </a:pPr>
                      <a:r>
                        <a:t>(</a:t>
                      </a:r>
                      <a:r>
                        <a:rPr i="1"/>
                        <a:t>Needs to be scrutinized carefully)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</a:tr>
              <a:tr h="1325497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Position piece or theory paper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C6C6C"/>
                      </a:solidFill>
                      <a:miter lim="400000"/>
                    </a:lnL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No experiments, extensive justification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eer Review: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Peer Review</a:t>
            </a:r>
            <a:r>
              <a:rPr>
                <a:latin typeface="Helvetica Neue Thin"/>
                <a:ea typeface="Helvetica Neue Thin"/>
                <a:cs typeface="Helvetica Neue Thin"/>
                <a:sym typeface="Helvetica Neue Thin"/>
              </a:rPr>
              <a:t>: </a:t>
            </a:r>
            <a:endParaRPr>
              <a:latin typeface="Helvetica Neue Thin"/>
              <a:ea typeface="Helvetica Neue Thin"/>
              <a:cs typeface="Helvetica Neue Thin"/>
              <a:sym typeface="Helvetica Neue Thin"/>
            </a:endParaRPr>
          </a:p>
          <a:p>
            <a:pPr/>
            <a:r>
              <a:rPr>
                <a:latin typeface="Helvetica Neue Thin"/>
                <a:ea typeface="Helvetica Neue Thin"/>
                <a:cs typeface="Helvetica Neue Thin"/>
                <a:sym typeface="Helvetica Neue Thin"/>
              </a:rPr>
              <a:t>Common Platforms for CS Venues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ommon Platforms for Peer Re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Common Platforms for Peer Review</a:t>
            </a:r>
          </a:p>
        </p:txBody>
      </p:sp>
      <p:sp>
        <p:nvSpPr>
          <p:cNvPr id="243" name="Peer Review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/>
            </a:lvl1pPr>
          </a:lstStyle>
          <a:p>
            <a:pPr/>
            <a:r>
              <a:t>Peer Review</a:t>
            </a:r>
          </a:p>
        </p:txBody>
      </p:sp>
      <p:sp>
        <p:nvSpPr>
          <p:cNvPr id="244" name="OpenReview.ne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algn="just"/>
            <a:r>
              <a:rPr u="sng">
                <a:hlinkClick r:id="rId2" invalidUrl="" action="" tgtFrame="" tooltip="" history="1" highlightClick="0" endSnd="0"/>
              </a:rPr>
              <a:t>OpenReview.net</a:t>
            </a:r>
          </a:p>
          <a:p>
            <a:pPr algn="just"/>
            <a:r>
              <a:t>Microsoft CMT</a:t>
            </a:r>
          </a:p>
          <a:p>
            <a:pPr algn="just"/>
            <a:r>
              <a:t>EasyChair</a:t>
            </a:r>
          </a:p>
        </p:txBody>
      </p:sp>
      <p:sp>
        <p:nvSpPr>
          <p:cNvPr id="2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Your Profile as a Research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Your Profile as a Researcher</a:t>
            </a:r>
          </a:p>
        </p:txBody>
      </p:sp>
      <p:sp>
        <p:nvSpPr>
          <p:cNvPr id="248" name="Peer review platform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/>
            </a:lvl1pPr>
          </a:lstStyle>
          <a:p>
            <a:pPr/>
            <a:r>
              <a:t>Peer review platforms</a:t>
            </a:r>
          </a:p>
        </p:txBody>
      </p:sp>
      <p:sp>
        <p:nvSpPr>
          <p:cNvPr id="249" name="Most often all co-authors must have a profile in the submission system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algn="just"/>
            <a:r>
              <a:t>Most often </a:t>
            </a:r>
            <a:r>
              <a:rPr b="1"/>
              <a:t>all co-authors </a:t>
            </a:r>
            <a:r>
              <a:t>must have a profile in the submission system.</a:t>
            </a:r>
          </a:p>
          <a:p>
            <a:pPr lvl="3" algn="just"/>
            <a:r>
              <a:t>Confirms your authorship of the submission.</a:t>
            </a:r>
          </a:p>
          <a:p>
            <a:pPr lvl="3" algn="just"/>
            <a:r>
              <a:t>Identify reviewers who would be a conflict of interest.</a:t>
            </a:r>
          </a:p>
          <a:p>
            <a:pPr lvl="3" algn="just"/>
            <a:r>
              <a:t>Identify your areas of research expertise.</a:t>
            </a:r>
          </a:p>
        </p:txBody>
      </p:sp>
      <p:sp>
        <p:nvSpPr>
          <p:cNvPr id="2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3" name="Screenshot 2024-04-01 at 10.04.02 PM.png" descr="Screenshot 2024-04-01 at 10.04.0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98950" y="192237"/>
            <a:ext cx="16711283" cy="129872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6" name="Screenshot 2024-04-01 at 10.01.19 PM.png" descr="Screenshot 2024-04-01 at 10.01.1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7800" y="320914"/>
            <a:ext cx="18948400" cy="1229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Week 12: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latin typeface="Helvetica Neue Thin"/>
                <a:ea typeface="Helvetica Neue Thin"/>
                <a:cs typeface="Helvetica Neue Thin"/>
                <a:sym typeface="Helvetica Neue Thin"/>
              </a:rPr>
              <a:t>Week 12: </a:t>
            </a:r>
            <a:endParaRPr>
              <a:latin typeface="Helvetica Neue Thin"/>
              <a:ea typeface="Helvetica Neue Thin"/>
              <a:cs typeface="Helvetica Neue Thin"/>
              <a:sym typeface="Helvetica Neue Thin"/>
            </a:endParaRPr>
          </a:p>
          <a:p>
            <a:pPr/>
            <a:r>
              <a:t>The Peer Review Process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9" name="Screenshot 2024-04-01 at 10.02.40 PM.png" descr="Screenshot 2024-04-01 at 10.02.4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2621" y="742950"/>
            <a:ext cx="21069301" cy="12230100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Microsoft CMT"/>
          <p:cNvSpPr txBox="1"/>
          <p:nvPr/>
        </p:nvSpPr>
        <p:spPr>
          <a:xfrm>
            <a:off x="93434" y="-87028"/>
            <a:ext cx="5247476" cy="9696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5700"/>
            </a:lvl1pPr>
          </a:lstStyle>
          <a:p>
            <a:pPr/>
            <a:r>
              <a:t>Microsoft CMT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eer Review: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Peer Review</a:t>
            </a:r>
            <a:r>
              <a:rPr>
                <a:latin typeface="Helvetica Neue Thin"/>
                <a:ea typeface="Helvetica Neue Thin"/>
                <a:cs typeface="Helvetica Neue Thin"/>
                <a:sym typeface="Helvetica Neue Thin"/>
              </a:rPr>
              <a:t>: </a:t>
            </a:r>
            <a:endParaRPr>
              <a:latin typeface="Helvetica Neue Thin"/>
              <a:ea typeface="Helvetica Neue Thin"/>
              <a:cs typeface="Helvetica Neue Thin"/>
              <a:sym typeface="Helvetica Neue Thin"/>
            </a:endParaRPr>
          </a:p>
          <a:p>
            <a:pPr/>
            <a:r>
              <a:rPr>
                <a:latin typeface="Helvetica Neue Thin"/>
                <a:ea typeface="Helvetica Neue Thin"/>
                <a:cs typeface="Helvetica Neue Thin"/>
                <a:sym typeface="Helvetica Neue Thin"/>
              </a:rPr>
              <a:t>How to be a good reviewer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5" name="Screenshot 2024-04-01 at 9.31.09 PM.png" descr="Screenshot 2024-04-01 at 9.31.0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7500" y="1118682"/>
            <a:ext cx="21429000" cy="11478636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From Richard Szeliski, “How to write a good review?”, CVPR workshop 2020"/>
          <p:cNvSpPr txBox="1"/>
          <p:nvPr/>
        </p:nvSpPr>
        <p:spPr>
          <a:xfrm>
            <a:off x="16949740" y="13301599"/>
            <a:ext cx="6205551" cy="29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pPr/>
            <a:r>
              <a:t>From Richard Szeliski, “How to write a good review?”, CVPR workshop 2020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9" name="Screenshot 2024-04-02 at 10.00.59 AM.png" descr="Screenshot 2024-04-02 at 10.00.5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1485"/>
            <a:ext cx="24384001" cy="13316086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From “How to write a good review?”, CVPR workshop 2024"/>
          <p:cNvSpPr txBox="1"/>
          <p:nvPr/>
        </p:nvSpPr>
        <p:spPr>
          <a:xfrm>
            <a:off x="18061589" y="13301599"/>
            <a:ext cx="4849115" cy="29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From “How to write a good review?”, CVPR workshop 2024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3" name="Screenshot 2024-04-02 at 10.07.04 AM.png" descr="Screenshot 2024-04-02 at 10.07.04 AM.png"/>
          <p:cNvPicPr>
            <a:picLocks noChangeAspect="1"/>
          </p:cNvPicPr>
          <p:nvPr/>
        </p:nvPicPr>
        <p:blipFill>
          <a:blip r:embed="rId2">
            <a:extLst/>
          </a:blip>
          <a:srcRect l="0" t="4366" r="0" b="0"/>
          <a:stretch>
            <a:fillRect/>
          </a:stretch>
        </p:blipFill>
        <p:spPr>
          <a:xfrm>
            <a:off x="706239" y="114361"/>
            <a:ext cx="22971338" cy="131170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lide Number"/>
          <p:cNvSpPr txBox="1"/>
          <p:nvPr>
            <p:ph type="sldNum" sz="quarter" idx="2"/>
          </p:nvPr>
        </p:nvSpPr>
        <p:spPr>
          <a:xfrm>
            <a:off x="23736391" y="13264211"/>
            <a:ext cx="253976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6" name="From Richard Szeliski, “How to write a good review?”, CVPR workshop 2020"/>
          <p:cNvSpPr txBox="1"/>
          <p:nvPr/>
        </p:nvSpPr>
        <p:spPr>
          <a:xfrm>
            <a:off x="16949740" y="13301599"/>
            <a:ext cx="6205551" cy="29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pPr/>
            <a:r>
              <a:t>From Richard Szeliski, “How to write a good review?”, CVPR workshop 2020</a:t>
            </a:r>
          </a:p>
        </p:txBody>
      </p:sp>
      <p:pic>
        <p:nvPicPr>
          <p:cNvPr id="277" name="Screenshot 2024-04-01 at 9.33.28 PM.png" descr="Screenshot 2024-04-01 at 9.33.2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17244" y="3840680"/>
            <a:ext cx="20190141" cy="8632365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Anatomy of a Good* Re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Anatomy of a Good* Review</a:t>
            </a:r>
          </a:p>
        </p:txBody>
      </p:sp>
      <p:sp>
        <p:nvSpPr>
          <p:cNvPr id="279" name="Useful feedback, even if not positive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i="1" sz="5500"/>
            </a:lvl1pPr>
          </a:lstStyle>
          <a:p>
            <a:pPr/>
            <a:r>
              <a:t>Useful feedback, even if not positive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2" name="Anatomy of a Good* Re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Anatomy of a Good* Review</a:t>
            </a:r>
          </a:p>
        </p:txBody>
      </p:sp>
      <p:sp>
        <p:nvSpPr>
          <p:cNvPr id="283" name="Useful feedback, even if not positive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i="1" sz="5500"/>
            </a:lvl1pPr>
          </a:lstStyle>
          <a:p>
            <a:pPr/>
            <a:r>
              <a:t>Useful feedback, even if not positive</a:t>
            </a:r>
          </a:p>
        </p:txBody>
      </p:sp>
      <p:sp>
        <p:nvSpPr>
          <p:cNvPr id="284" name="From “How to write a good review?”, CVPR workshop 2024"/>
          <p:cNvSpPr txBox="1"/>
          <p:nvPr/>
        </p:nvSpPr>
        <p:spPr>
          <a:xfrm>
            <a:off x="18061589" y="13301599"/>
            <a:ext cx="4849115" cy="29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From “How to write a good review?”, CVPR workshop 2024</a:t>
            </a:r>
          </a:p>
        </p:txBody>
      </p:sp>
      <p:sp>
        <p:nvSpPr>
          <p:cNvPr id="285" name="Organize your response - sections for strengths, weaknesses, recommendations.…"/>
          <p:cNvSpPr txBox="1"/>
          <p:nvPr>
            <p:ph type="body" idx="1"/>
          </p:nvPr>
        </p:nvSpPr>
        <p:spPr>
          <a:xfrm>
            <a:off x="1206500" y="4133193"/>
            <a:ext cx="21971000" cy="8794113"/>
          </a:xfrm>
          <a:prstGeom prst="rect">
            <a:avLst/>
          </a:prstGeom>
        </p:spPr>
        <p:txBody>
          <a:bodyPr/>
          <a:lstStyle/>
          <a:p>
            <a:pPr marL="548639" indent="-548639" algn="just" defTabSz="2194505">
              <a:lnSpc>
                <a:spcPct val="130000"/>
              </a:lnSpc>
              <a:spcBef>
                <a:spcPts val="4000"/>
              </a:spcBef>
              <a:defRPr sz="4319"/>
            </a:pPr>
            <a:r>
              <a:rPr b="1"/>
              <a:t>Organize your response</a:t>
            </a:r>
            <a:r>
              <a:t> </a:t>
            </a:r>
            <a:r>
              <a:rPr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- sections for strengths, weaknesses, recommendations.</a:t>
            </a:r>
          </a:p>
          <a:p>
            <a:pPr marL="548639" indent="-548639" algn="just" defTabSz="2194505">
              <a:lnSpc>
                <a:spcPct val="130000"/>
              </a:lnSpc>
              <a:spcBef>
                <a:spcPts val="4000"/>
              </a:spcBef>
              <a:defRPr b="1" sz="4319"/>
            </a:pPr>
            <a:r>
              <a:t>Language/Tone </a:t>
            </a:r>
            <a:r>
              <a:rPr b="0"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- write about the </a:t>
            </a:r>
            <a:r>
              <a:rPr b="0" i="1"/>
              <a:t>paper</a:t>
            </a:r>
            <a:r>
              <a:rPr b="0"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, not the author(s). And be nice!</a:t>
            </a:r>
            <a:endParaRPr b="0">
              <a:latin typeface="Helvetica Neue UltraLight"/>
              <a:ea typeface="Helvetica Neue UltraLight"/>
              <a:cs typeface="Helvetica Neue UltraLight"/>
              <a:sym typeface="Helvetica Neue UltraLight"/>
            </a:endParaRPr>
          </a:p>
          <a:p>
            <a:pPr marL="548639" indent="-548639" algn="just" defTabSz="2194505">
              <a:lnSpc>
                <a:spcPct val="130000"/>
              </a:lnSpc>
              <a:spcBef>
                <a:spcPts val="4000"/>
              </a:spcBef>
              <a:defRPr sz="4319"/>
            </a:pPr>
            <a:r>
              <a:rPr b="1"/>
              <a:t>Justify your response</a:t>
            </a:r>
            <a:r>
              <a:t> </a:t>
            </a:r>
            <a:r>
              <a:rPr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- if it’s been done already, cite that paper. If the writing is unclear, refer to a specific section.</a:t>
            </a:r>
            <a:endParaRPr>
              <a:latin typeface="Helvetica Neue UltraLight"/>
              <a:ea typeface="Helvetica Neue UltraLight"/>
              <a:cs typeface="Helvetica Neue UltraLight"/>
              <a:sym typeface="Helvetica Neue UltraLight"/>
            </a:endParaRPr>
          </a:p>
          <a:p>
            <a:pPr marL="548639" indent="-548639" algn="just" defTabSz="2194505">
              <a:lnSpc>
                <a:spcPct val="130000"/>
              </a:lnSpc>
              <a:spcBef>
                <a:spcPts val="4000"/>
              </a:spcBef>
              <a:defRPr sz="4319"/>
            </a:pPr>
            <a:r>
              <a:rPr b="1"/>
              <a:t>Be generous</a:t>
            </a:r>
            <a:r>
              <a:rPr>
                <a:latin typeface="Helvetica Neue UltraLight"/>
                <a:ea typeface="Helvetica Neue UltraLight"/>
                <a:cs typeface="Helvetica Neue UltraLight"/>
                <a:sym typeface="Helvetica Neue UltraLight"/>
              </a:rPr>
              <a:t> about giving the authors new ideas for how they can improve their work. </a:t>
            </a:r>
            <a:endParaRPr>
              <a:latin typeface="Helvetica Neue UltraLight"/>
              <a:ea typeface="Helvetica Neue UltraLight"/>
              <a:cs typeface="Helvetica Neue UltraLight"/>
              <a:sym typeface="Helvetica Neue UltraLight"/>
            </a:endParaRPr>
          </a:p>
          <a:p>
            <a:pPr lvl="3" marL="2194559" indent="-548639" algn="just" defTabSz="2194505">
              <a:lnSpc>
                <a:spcPct val="130000"/>
              </a:lnSpc>
              <a:spcBef>
                <a:spcPts val="4000"/>
              </a:spcBef>
              <a:defRPr i="1" sz="4319"/>
            </a:pPr>
            <a:r>
              <a:t>You might suggest a new technical tool that could help, a dataset that could be tried, an application area that might benefit from their work, or a way to generalize their idea to increase its impact.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8" name="From Vittorio Ferrari, “How to write a good review?”, CVPR workshop 2020"/>
          <p:cNvSpPr txBox="1"/>
          <p:nvPr/>
        </p:nvSpPr>
        <p:spPr>
          <a:xfrm>
            <a:off x="16949740" y="13301599"/>
            <a:ext cx="6067223" cy="29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pPr/>
            <a:r>
              <a:t>From Vittorio Ferrari, “How to write a good review?”, CVPR workshop 2020</a:t>
            </a:r>
          </a:p>
        </p:txBody>
      </p:sp>
      <p:sp>
        <p:nvSpPr>
          <p:cNvPr id="289" name="Anatomy of a Good* Re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Anatomy of a Good* Review</a:t>
            </a:r>
          </a:p>
        </p:txBody>
      </p:sp>
      <p:sp>
        <p:nvSpPr>
          <p:cNvPr id="290" name="Useful feedback, even if not positive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i="1" sz="5500"/>
            </a:lvl1pPr>
          </a:lstStyle>
          <a:p>
            <a:pPr/>
            <a:r>
              <a:t>Useful feedback, even if not positive</a:t>
            </a:r>
          </a:p>
        </p:txBody>
      </p:sp>
      <p:pic>
        <p:nvPicPr>
          <p:cNvPr id="291" name="Screenshot 2024-04-01 at 9.37.13 PM.png" descr="Screenshot 2024-04-01 at 9.37.1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54103" y="5162398"/>
            <a:ext cx="11023601" cy="619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4" name="From Vittorio Ferrari, “How to write a good review?”, CVPR workshop 2020"/>
          <p:cNvSpPr txBox="1"/>
          <p:nvPr/>
        </p:nvSpPr>
        <p:spPr>
          <a:xfrm>
            <a:off x="16949740" y="13301599"/>
            <a:ext cx="6067223" cy="29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pPr/>
            <a:r>
              <a:t>From Vittorio Ferrari, “How to write a good review?”, CVPR workshop 2020</a:t>
            </a:r>
          </a:p>
        </p:txBody>
      </p:sp>
      <p:sp>
        <p:nvSpPr>
          <p:cNvPr id="295" name="Anatomy of a Bad* Re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Anatomy of a Bad* Review</a:t>
            </a:r>
          </a:p>
        </p:txBody>
      </p:sp>
      <p:sp>
        <p:nvSpPr>
          <p:cNvPr id="296" name="Useless feedback, even if positive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i="1" sz="5500"/>
            </a:lvl1pPr>
          </a:lstStyle>
          <a:p>
            <a:pPr/>
            <a:r>
              <a:t>Useless feedback, even if positive</a:t>
            </a:r>
          </a:p>
        </p:txBody>
      </p:sp>
      <p:pic>
        <p:nvPicPr>
          <p:cNvPr id="297" name="Screenshot 2024-04-01 at 9.38.29 PM.png" descr="Screenshot 2024-04-01 at 9.38.2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0708" y="5001214"/>
            <a:ext cx="10422843" cy="57248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Screenshot 2024-04-01 at 9.38.53 PM.png" descr="Screenshot 2024-04-01 at 9.38.5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84581" y="5898998"/>
            <a:ext cx="10058073" cy="4486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8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1" name="Anatomy of a Bad* Re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Anatomy of a Bad* Review</a:t>
            </a:r>
          </a:p>
        </p:txBody>
      </p:sp>
      <p:sp>
        <p:nvSpPr>
          <p:cNvPr id="302" name="Useless feedback, even if positive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i="1" sz="5500"/>
            </a:lvl1pPr>
          </a:lstStyle>
          <a:p>
            <a:pPr/>
            <a:r>
              <a:t>Useless feedback, even if positive</a:t>
            </a:r>
          </a:p>
        </p:txBody>
      </p:sp>
      <p:pic>
        <p:nvPicPr>
          <p:cNvPr id="303" name="Screenshot 2024-04-02 at 10.08.11 AM.png" descr="Screenshot 2024-04-02 at 10.08.1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3542547"/>
            <a:ext cx="24384001" cy="9183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Screenshot 2024-04-02 at 10.08.20 AM.png" descr="Screenshot 2024-04-02 at 10.08.20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35199" y="13321270"/>
            <a:ext cx="3338894" cy="2604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UTSA CS-C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UTSA CS-CURE</a:t>
            </a:r>
          </a:p>
        </p:txBody>
      </p:sp>
      <p:sp>
        <p:nvSpPr>
          <p:cNvPr id="170" name="Week 12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Week 12</a:t>
            </a:r>
          </a:p>
        </p:txBody>
      </p:sp>
      <p:sp>
        <p:nvSpPr>
          <p:cNvPr id="171" name="Objective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latin typeface="Helvetica Neue Thin"/>
                <a:ea typeface="Helvetica Neue Thin"/>
                <a:cs typeface="Helvetica Neue Thin"/>
                <a:sym typeface="Helvetica Neue Thin"/>
              </a:rPr>
              <a:t>Objectives:</a:t>
            </a:r>
            <a:r>
              <a:rPr>
                <a:latin typeface="Helvetica Neue Thin"/>
                <a:ea typeface="Helvetica Neue Thin"/>
                <a:cs typeface="Helvetica Neue Thin"/>
                <a:sym typeface="Helvetica Neue Thin"/>
              </a:rPr>
              <a:t> </a:t>
            </a:r>
            <a:endParaRPr>
              <a:latin typeface="Helvetica Neue Thin"/>
              <a:ea typeface="Helvetica Neue Thin"/>
              <a:cs typeface="Helvetica Neue Thin"/>
              <a:sym typeface="Helvetica Neue Thin"/>
            </a:endParaRPr>
          </a:p>
          <a:p>
            <a:pPr lvl="3"/>
            <a:r>
              <a:rPr>
                <a:latin typeface="Helvetica Neue Thin"/>
                <a:ea typeface="Helvetica Neue Thin"/>
                <a:cs typeface="Helvetica Neue Thin"/>
                <a:sym typeface="Helvetica Neue Thin"/>
              </a:rPr>
              <a:t>Understand the peer review process for publishing research</a:t>
            </a:r>
            <a:endParaRPr>
              <a:latin typeface="Helvetica Neue Thin"/>
              <a:ea typeface="Helvetica Neue Thin"/>
              <a:cs typeface="Helvetica Neue Thin"/>
              <a:sym typeface="Helvetica Neue Thin"/>
            </a:endParaRPr>
          </a:p>
          <a:p>
            <a:pPr lvl="3"/>
            <a:r>
              <a:rPr>
                <a:latin typeface="Helvetica Neue Thin"/>
                <a:ea typeface="Helvetica Neue Thin"/>
                <a:cs typeface="Helvetica Neue Thin"/>
                <a:sym typeface="Helvetica Neue Thin"/>
              </a:rPr>
              <a:t>Learn from expert(s) in diverse fields within CS</a:t>
            </a:r>
          </a:p>
          <a:p>
            <a:pPr lvl="3"/>
          </a:p>
          <a:p>
            <a:pPr/>
            <a:r>
              <a:rPr u="sng">
                <a:latin typeface="Helvetica Neue Thin"/>
                <a:ea typeface="Helvetica Neue Thin"/>
                <a:cs typeface="Helvetica Neue Thin"/>
                <a:sym typeface="Helvetica Neue Thin"/>
              </a:rPr>
              <a:t>Deliverables:</a:t>
            </a:r>
            <a:r>
              <a:rPr>
                <a:latin typeface="Helvetica Neue Thin"/>
                <a:ea typeface="Helvetica Neue Thin"/>
                <a:cs typeface="Helvetica Neue Thin"/>
                <a:sym typeface="Helvetica Neue Thin"/>
              </a:rPr>
              <a:t> </a:t>
            </a:r>
          </a:p>
          <a:p>
            <a:pPr lvl="3"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Guest Lecture Survey (</a:t>
            </a:r>
            <a:r>
              <a:rPr i="1">
                <a:latin typeface="+mn-lt"/>
                <a:ea typeface="+mn-ea"/>
                <a:cs typeface="+mn-cs"/>
                <a:sym typeface="Helvetica Neue"/>
              </a:rPr>
              <a:t>in-class Thursday</a:t>
            </a:r>
            <a:r>
              <a:t>)</a:t>
            </a:r>
          </a:p>
        </p:txBody>
      </p:sp>
      <p:sp>
        <p:nvSpPr>
          <p:cNvPr id="172" name="Slide Number"/>
          <p:cNvSpPr txBox="1"/>
          <p:nvPr>
            <p:ph type="sldNum" sz="quarter" idx="2"/>
          </p:nvPr>
        </p:nvSpPr>
        <p:spPr>
          <a:xfrm>
            <a:off x="23742678" y="13264211"/>
            <a:ext cx="241402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7" name="Anatomy of a Bad* Re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Anatomy of a Bad* Review</a:t>
            </a:r>
          </a:p>
        </p:txBody>
      </p:sp>
      <p:sp>
        <p:nvSpPr>
          <p:cNvPr id="308" name="Useless feedback, even if positive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i="1" sz="5500"/>
            </a:lvl1pPr>
          </a:lstStyle>
          <a:p>
            <a:pPr/>
            <a:r>
              <a:t>Useless feedback, even if positive</a:t>
            </a:r>
          </a:p>
        </p:txBody>
      </p:sp>
      <p:pic>
        <p:nvPicPr>
          <p:cNvPr id="309" name="Screenshot 2024-04-02 at 10.08.20 AM.png" descr="Screenshot 2024-04-02 at 10.08.2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35199" y="13321270"/>
            <a:ext cx="3338894" cy="26048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Screenshot 2024-04-02 at 10.09.02 AM.png" descr="Screenshot 2024-04-02 at 10.09.02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6500" y="2354579"/>
            <a:ext cx="21971000" cy="106580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Examples of Review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>
                <a:latin typeface="Helvetica Neue Thin"/>
                <a:ea typeface="Helvetica Neue Thin"/>
                <a:cs typeface="Helvetica Neue Thin"/>
                <a:sym typeface="Helvetica Neue Thin"/>
              </a:rPr>
              <a:t>Examples of Reviews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5" name="Examples of Review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Examples of Reviews</a:t>
            </a:r>
          </a:p>
        </p:txBody>
      </p:sp>
      <p:sp>
        <p:nvSpPr>
          <p:cNvPr id="316" name="From recent conferences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i="1" sz="5500"/>
            </a:lvl1pPr>
          </a:lstStyle>
          <a:p>
            <a:pPr/>
            <a:r>
              <a:t>From recent conferences</a:t>
            </a:r>
          </a:p>
        </p:txBody>
      </p:sp>
      <p:sp>
        <p:nvSpPr>
          <p:cNvPr id="317" name="The following reviews are published in the public domain from ICLR (International Conference on Learning Representations).…"/>
          <p:cNvSpPr txBox="1"/>
          <p:nvPr>
            <p:ph type="body" idx="1"/>
          </p:nvPr>
        </p:nvSpPr>
        <p:spPr>
          <a:xfrm>
            <a:off x="1206500" y="4133193"/>
            <a:ext cx="21971000" cy="8256011"/>
          </a:xfrm>
          <a:prstGeom prst="rect">
            <a:avLst/>
          </a:prstGeom>
        </p:spPr>
        <p:txBody>
          <a:bodyPr/>
          <a:lstStyle/>
          <a:p>
            <a:pPr algn="just"/>
            <a:r>
              <a:t>The following reviews are published in the public domain from ICLR (International Conference on Learning Representations).</a:t>
            </a:r>
          </a:p>
          <a:p>
            <a:pPr lvl="2" algn="just"/>
            <a:r>
              <a:t>ICLR format is single narrative, no bullets or sections.</a:t>
            </a:r>
          </a:p>
          <a:p>
            <a:pPr lvl="2" algn="just"/>
          </a:p>
          <a:p>
            <a:pPr algn="just"/>
            <a:r>
              <a:t>We can </a:t>
            </a:r>
            <a:r>
              <a:rPr b="1"/>
              <a:t>evaluate the quality of the review</a:t>
            </a:r>
            <a:r>
              <a:t> alone: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0" name="Screenshot 2024-04-02 at 10.08.20 AM.png" descr="Screenshot 2024-04-02 at 10.08.2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35199" y="13321270"/>
            <a:ext cx="3338894" cy="26048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Screenshot 2024-04-02 at 10.14.21 AM.png" descr="Screenshot 2024-04-02 at 10.14.21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6450" y="92929"/>
            <a:ext cx="22771100" cy="13004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4" name="Screenshot 2024-04-02 at 10.08.20 AM.png" descr="Screenshot 2024-04-02 at 10.08.2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35199" y="13321270"/>
            <a:ext cx="3338894" cy="26048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Screenshot 2024-04-02 at 10.13.54 AM.png" descr="Screenshot 2024-04-02 at 10.13.54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2650" y="99462"/>
            <a:ext cx="22618700" cy="12992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8" name="Screenshot 2024-04-02 at 10.08.20 AM.png" descr="Screenshot 2024-04-02 at 10.08.2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35199" y="13321270"/>
            <a:ext cx="3338894" cy="26048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Screenshot 2024-04-02 at 10.13.24 AM.png" descr="Screenshot 2024-04-02 at 10.13.24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6504" y="383320"/>
            <a:ext cx="21650992" cy="121624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Q&amp;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>
                <a:latin typeface="Helvetica Neue Thin"/>
                <a:ea typeface="Helvetica Neue Thin"/>
                <a:cs typeface="Helvetica Neue Thin"/>
                <a:sym typeface="Helvetica Neue Thin"/>
              </a:rPr>
              <a:t>Q&amp;A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Wrap-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Wrap-Up</a:t>
            </a:r>
          </a:p>
        </p:txBody>
      </p:sp>
      <p:sp>
        <p:nvSpPr>
          <p:cNvPr id="334" name="Tuesda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/>
            </a:lvl1pPr>
          </a:lstStyle>
          <a:p>
            <a:pPr/>
            <a:r>
              <a:t>Tuesday</a:t>
            </a:r>
          </a:p>
        </p:txBody>
      </p:sp>
      <p:sp>
        <p:nvSpPr>
          <p:cNvPr id="335" name="Understand the peer review process for publishing research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latin typeface="Helvetica Neue Thin"/>
                <a:ea typeface="Helvetica Neue Thin"/>
                <a:cs typeface="Helvetica Neue Thin"/>
                <a:sym typeface="Helvetica Neue Thin"/>
              </a:rPr>
              <a:t>Understand the peer review process for publishing research</a:t>
            </a:r>
            <a:endParaRPr>
              <a:latin typeface="Helvetica Neue Thin"/>
              <a:ea typeface="Helvetica Neue Thin"/>
              <a:cs typeface="Helvetica Neue Thin"/>
              <a:sym typeface="Helvetica Neue Thin"/>
            </a:endParaRPr>
          </a:p>
          <a:p>
            <a:pPr/>
            <a:r>
              <a:rPr>
                <a:latin typeface="Helvetica Neue Thin"/>
                <a:ea typeface="Helvetica Neue Thin"/>
                <a:cs typeface="Helvetica Neue Thin"/>
                <a:sym typeface="Helvetica Neue Thin"/>
              </a:rPr>
              <a:t>Learn from expert(s) in diverse fields within CS</a:t>
            </a:r>
          </a:p>
          <a:p>
            <a:pPr/>
          </a:p>
          <a:p>
            <a:pPr/>
            <a:r>
              <a:rPr u="sng"/>
              <a:t>To Do</a:t>
            </a:r>
            <a:r>
              <a:t>:</a:t>
            </a:r>
          </a:p>
          <a:p>
            <a:pPr lvl="3"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Guest Lecture Survey (</a:t>
            </a:r>
            <a:r>
              <a:rPr i="1">
                <a:latin typeface="+mn-lt"/>
                <a:ea typeface="+mn-ea"/>
                <a:cs typeface="+mn-cs"/>
                <a:sym typeface="Helvetica Neue"/>
              </a:rPr>
              <a:t>in-class Thursday</a:t>
            </a:r>
            <a:r>
              <a:t>)</a:t>
            </a:r>
          </a:p>
          <a:p>
            <a:pPr>
              <a:defRPr i="1"/>
            </a:pPr>
          </a:p>
          <a:p>
            <a:pPr marL="0" indent="0">
              <a:buSzTx/>
              <a:buNone/>
              <a:defRPr i="1"/>
            </a:pPr>
            <a:r>
              <a:t>See you Thursday!</a:t>
            </a:r>
          </a:p>
        </p:txBody>
      </p:sp>
      <p:sp>
        <p:nvSpPr>
          <p:cNvPr id="3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uest Research Lecture: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latin typeface="Helvetica Neue Thin"/>
                <a:ea typeface="Helvetica Neue Thin"/>
                <a:cs typeface="Helvetica Neue Thin"/>
                <a:sym typeface="Helvetica Neue Thin"/>
              </a:rPr>
              <a:t>Guest Research Lecture: </a:t>
            </a:r>
            <a:endParaRPr>
              <a:latin typeface="Helvetica Neue Thin"/>
              <a:ea typeface="Helvetica Neue Thin"/>
              <a:cs typeface="Helvetica Neue Thin"/>
              <a:sym typeface="Helvetica Neue Thin"/>
            </a:endParaRPr>
          </a:p>
          <a:p>
            <a:pPr>
              <a:defRPr b="1">
                <a:latin typeface="+mn-lt"/>
                <a:ea typeface="+mn-ea"/>
                <a:cs typeface="+mn-cs"/>
                <a:sym typeface="Helvetica Neue"/>
              </a:defRPr>
            </a:pPr>
            <a:r>
              <a:t>Dr. Ke Yang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Wrap-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Wrap-Up</a:t>
            </a:r>
          </a:p>
        </p:txBody>
      </p:sp>
      <p:sp>
        <p:nvSpPr>
          <p:cNvPr id="341" name="Thursda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 i="1"/>
            </a:lvl1pPr>
          </a:lstStyle>
          <a:p>
            <a:pPr/>
            <a:r>
              <a:t>Thursday</a:t>
            </a:r>
          </a:p>
        </p:txBody>
      </p:sp>
      <p:sp>
        <p:nvSpPr>
          <p:cNvPr id="342" name="Understand the peer review process for publishing research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latin typeface="Helvetica Neue Thin"/>
                <a:ea typeface="Helvetica Neue Thin"/>
                <a:cs typeface="Helvetica Neue Thin"/>
                <a:sym typeface="Helvetica Neue Thin"/>
              </a:rPr>
              <a:t>Understand the peer review process for publishing research</a:t>
            </a:r>
            <a:endParaRPr>
              <a:latin typeface="Helvetica Neue Thin"/>
              <a:ea typeface="Helvetica Neue Thin"/>
              <a:cs typeface="Helvetica Neue Thin"/>
              <a:sym typeface="Helvetica Neue Thin"/>
            </a:endParaRPr>
          </a:p>
          <a:p>
            <a:pPr/>
            <a:r>
              <a:rPr>
                <a:latin typeface="Helvetica Neue Thin"/>
                <a:ea typeface="Helvetica Neue Thin"/>
                <a:cs typeface="Helvetica Neue Thin"/>
                <a:sym typeface="Helvetica Neue Thin"/>
              </a:rPr>
              <a:t>Learn from expert(s) in diverse fields within CS</a:t>
            </a:r>
          </a:p>
          <a:p>
            <a:pPr/>
          </a:p>
          <a:p>
            <a:pPr/>
            <a:r>
              <a:rPr u="sng"/>
              <a:t>To Do</a:t>
            </a:r>
            <a:r>
              <a:t>:</a:t>
            </a:r>
          </a:p>
          <a:p>
            <a:pPr lvl="3"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Guest Lecture Survey (</a:t>
            </a:r>
            <a:r>
              <a:rPr i="1">
                <a:latin typeface="+mn-lt"/>
                <a:ea typeface="+mn-ea"/>
                <a:cs typeface="+mn-cs"/>
                <a:sym typeface="Helvetica Neue"/>
              </a:rPr>
              <a:t>in-class Thursday</a:t>
            </a:r>
            <a:r>
              <a:t>)</a:t>
            </a:r>
          </a:p>
          <a:p>
            <a:pPr>
              <a:defRPr i="1"/>
            </a:pPr>
          </a:p>
          <a:p>
            <a:pPr marL="0" indent="0">
              <a:buSzTx/>
              <a:buNone/>
              <a:defRPr i="1"/>
            </a:pPr>
            <a:r>
              <a:t>See you next week!</a:t>
            </a:r>
          </a:p>
        </p:txBody>
      </p:sp>
      <p:sp>
        <p:nvSpPr>
          <p:cNvPr id="3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eer Review: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latin typeface="Helvetica Neue Thin"/>
                <a:ea typeface="Helvetica Neue Thin"/>
                <a:cs typeface="Helvetica Neue Thin"/>
                <a:sym typeface="Helvetica Neue Thin"/>
              </a:rPr>
              <a:t>Peer Review: </a:t>
            </a:r>
            <a:endParaRPr>
              <a:latin typeface="Helvetica Neue Thin"/>
              <a:ea typeface="Helvetica Neue Thin"/>
              <a:cs typeface="Helvetica Neue Thin"/>
              <a:sym typeface="Helvetica Neue Thin"/>
            </a:endParaRPr>
          </a:p>
          <a:p>
            <a:pPr/>
            <a:r>
              <a:rPr>
                <a:latin typeface="Helvetica Neue Thin"/>
                <a:ea typeface="Helvetica Neue Thin"/>
                <a:cs typeface="Helvetica Neue Thin"/>
                <a:sym typeface="Helvetica Neue Thin"/>
              </a:rPr>
              <a:t>The basics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lide Number"/>
          <p:cNvSpPr txBox="1"/>
          <p:nvPr>
            <p:ph type="sldNum" sz="quarter" idx="2"/>
          </p:nvPr>
        </p:nvSpPr>
        <p:spPr>
          <a:xfrm>
            <a:off x="23742678" y="13264211"/>
            <a:ext cx="241402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17151" y="1060722"/>
            <a:ext cx="14349698" cy="115945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lide Number"/>
          <p:cNvSpPr txBox="1"/>
          <p:nvPr>
            <p:ph type="sldNum" sz="quarter" idx="2"/>
          </p:nvPr>
        </p:nvSpPr>
        <p:spPr>
          <a:xfrm>
            <a:off x="23742678" y="13264211"/>
            <a:ext cx="241402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28288" y="75711"/>
            <a:ext cx="13527424" cy="128143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lide Number"/>
          <p:cNvSpPr txBox="1"/>
          <p:nvPr>
            <p:ph type="sldNum" sz="quarter" idx="2"/>
          </p:nvPr>
        </p:nvSpPr>
        <p:spPr>
          <a:xfrm>
            <a:off x="23742678" y="13264211"/>
            <a:ext cx="241402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3" name="https://shitmyreviewerssay.tumblr.com/"/>
          <p:cNvSpPr txBox="1"/>
          <p:nvPr/>
        </p:nvSpPr>
        <p:spPr>
          <a:xfrm>
            <a:off x="12942523" y="12065230"/>
            <a:ext cx="1078473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https://shitmyreviewerssay.tumblr.com/</a:t>
            </a:r>
          </a:p>
        </p:txBody>
      </p:sp>
      <p:pic>
        <p:nvPicPr>
          <p:cNvPr id="18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6476" y="164123"/>
            <a:ext cx="9116695" cy="123987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427200" y="355111"/>
            <a:ext cx="9601204" cy="96762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lide Number"/>
          <p:cNvSpPr txBox="1"/>
          <p:nvPr>
            <p:ph type="sldNum" sz="quarter" idx="2"/>
          </p:nvPr>
        </p:nvSpPr>
        <p:spPr>
          <a:xfrm>
            <a:off x="23742678" y="13264211"/>
            <a:ext cx="241402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8" name="Screenshot 2024-04-02 at 9.59.09 AM.png" descr="Screenshot 2024-04-02 at 9.59.09 AM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69099"/>
          <a:stretch>
            <a:fillRect/>
          </a:stretch>
        </p:blipFill>
        <p:spPr>
          <a:xfrm>
            <a:off x="-156308" y="-74513"/>
            <a:ext cx="24384001" cy="4182375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Papers Reviewed"/>
          <p:cNvSpPr/>
          <p:nvPr/>
        </p:nvSpPr>
        <p:spPr>
          <a:xfrm>
            <a:off x="7133492" y="2424723"/>
            <a:ext cx="9264825" cy="230627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Papers Reviewed</a:t>
            </a:r>
          </a:p>
        </p:txBody>
      </p:sp>
      <p:sp>
        <p:nvSpPr>
          <p:cNvPr id="190" name="Rectangle"/>
          <p:cNvSpPr/>
          <p:nvPr/>
        </p:nvSpPr>
        <p:spPr>
          <a:xfrm>
            <a:off x="6570784" y="1158941"/>
            <a:ext cx="10390240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lide Number"/>
          <p:cNvSpPr txBox="1"/>
          <p:nvPr>
            <p:ph type="sldNum" sz="quarter" idx="2"/>
          </p:nvPr>
        </p:nvSpPr>
        <p:spPr>
          <a:xfrm>
            <a:off x="23742678" y="13264211"/>
            <a:ext cx="241402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3" name="From “How to write a good review?”, CVPR workshop 2024"/>
          <p:cNvSpPr txBox="1"/>
          <p:nvPr/>
        </p:nvSpPr>
        <p:spPr>
          <a:xfrm>
            <a:off x="18061589" y="13301599"/>
            <a:ext cx="4849115" cy="29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From “How to write a good review?”, CVPR workshop 2024</a:t>
            </a:r>
          </a:p>
        </p:txBody>
      </p:sp>
      <p:pic>
        <p:nvPicPr>
          <p:cNvPr id="194" name="Screenshot 2024-04-02 at 9.59.09 AM.png" descr="Screenshot 2024-04-02 at 9.59.09 AM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3211"/>
          <a:stretch>
            <a:fillRect/>
          </a:stretch>
        </p:blipFill>
        <p:spPr>
          <a:xfrm>
            <a:off x="-156308" y="-74513"/>
            <a:ext cx="24384001" cy="131000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